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8" r:id="rId5"/>
    <p:sldId id="267" r:id="rId6"/>
    <p:sldId id="259" r:id="rId7"/>
    <p:sldId id="269" r:id="rId8"/>
    <p:sldId id="260" r:id="rId9"/>
    <p:sldId id="266" r:id="rId10"/>
    <p:sldId id="270" r:id="rId11"/>
    <p:sldId id="261" r:id="rId12"/>
    <p:sldId id="262" r:id="rId13"/>
    <p:sldId id="263" r:id="rId14"/>
    <p:sldId id="264" r:id="rId15"/>
    <p:sldId id="265"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43"/>
    <p:restoredTop sz="94712"/>
  </p:normalViewPr>
  <p:slideViewPr>
    <p:cSldViewPr snapToGrid="0" snapToObjects="1">
      <p:cViewPr>
        <p:scale>
          <a:sx n="104" d="100"/>
          <a:sy n="104" d="100"/>
        </p:scale>
        <p:origin x="23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D6843B-E789-164F-B7F6-75B21AEE3715}"/>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F4FFD671-A74F-2A46-B034-F2A80372873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60A14C68-9685-3442-BB45-F6F38A5379A1}"/>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9D8739F9-3530-9C48-9FD4-82068C2F28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CA8A47-D4C0-9D40-9469-CC2B23ADD29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1151652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72AAC-33C8-4F40-A6D3-1956DA57B8D4}"/>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2285C7DE-DE95-5C44-8A6A-CD47896B234F}"/>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D33CFB-496C-D745-9F0A-B21011FBCA6D}"/>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AD3E24CB-8D7C-C449-8D90-6D4DC81B51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38AEEC6-7818-FB45-8D52-C486814667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1537339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8CDC2D4-3DFC-2F43-9725-089555FCC130}"/>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A9229665-CDE4-E74A-BD24-06233DF4F3A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F7876CD-73D9-4442-9C14-1BB614CEABD2}"/>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3C99570B-C314-F64D-93AD-BD55B68AC5A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E74B56-95B3-4D41-B1D2-5A25CA1945F9}"/>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62979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0404E8-872A-B444-BA63-6E5DF1315C4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F7F3B7A-76EA-054A-8346-79EECC28322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8A7A66-84FD-794A-9F77-A4D2BC269963}"/>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2A075541-0DD5-8246-944B-D51419FA8F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EF5770-3D75-2D41-9069-B6EBD6F83825}"/>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4239006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8B7BD9-F760-1F4A-8876-AB896EB0428E}"/>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526CD0CF-CDF4-1F4D-BC4C-AF76A1403FE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FB9DDA39-3F93-1C4E-91BC-83168B072DC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4E7045E9-9FC9-9945-B569-474A046E4B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1D842F8-D348-6B47-98AF-1A96FC0A838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852428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B9EE5-F35A-E34A-9EE0-660D2DF4580F}"/>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CD1BDAFF-D936-D54F-A729-19F5B83E8D3D}"/>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0414F80-C234-F241-9706-38D42566E779}"/>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927C1CF0-0335-074B-9484-716614DDF156}"/>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E7E11875-7B30-1444-9AE3-82662D7427C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B3C3159-5A3C-B74C-BC4D-7444AA6F85A6}"/>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2718893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56B67E-122F-2546-AEE2-3DEBBBA61B25}"/>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7DD8B16-D37A-4549-894B-291DB9A6D09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5C9C371-ADA8-A741-B769-5E00F9615B3D}"/>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0CD0F81F-F606-B749-9818-594ACEEC88D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981BD2E1-644F-6648-AB38-B8499C01690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E8F5D5A-DFCD-8948-82F9-0028A84A19BF}"/>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8" name="Footer Placeholder 7">
            <a:extLst>
              <a:ext uri="{FF2B5EF4-FFF2-40B4-BE49-F238E27FC236}">
                <a16:creationId xmlns:a16="http://schemas.microsoft.com/office/drawing/2014/main" id="{44A58359-7E96-6D45-953C-236C0F25F5F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DF049E8-04E3-6745-8CCD-81D55BB4A68D}"/>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8913492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01B01-A2B2-384A-8F98-6FAEA6CC4010}"/>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2BE4EC05-97EB-BE49-B50D-6A0864E482E9}"/>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4" name="Footer Placeholder 3">
            <a:extLst>
              <a:ext uri="{FF2B5EF4-FFF2-40B4-BE49-F238E27FC236}">
                <a16:creationId xmlns:a16="http://schemas.microsoft.com/office/drawing/2014/main" id="{FE55409B-A77A-1349-A60A-A8EAAF49ABE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AA4218-C571-3E45-A384-418CE237BFB2}"/>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511700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CE1E7DE-B7F6-5C47-80D6-5D7C62D7A94B}"/>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3" name="Footer Placeholder 2">
            <a:extLst>
              <a:ext uri="{FF2B5EF4-FFF2-40B4-BE49-F238E27FC236}">
                <a16:creationId xmlns:a16="http://schemas.microsoft.com/office/drawing/2014/main" id="{FA50C5DB-C888-774C-980F-D3E3C47B9E6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461D8FE-EFE4-124E-80BE-47B0C94DF7BA}"/>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29350614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56F653-A532-2A42-B3DC-30D0A56A559A}"/>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CEC880A7-BC27-5647-AE7A-4EDA249DDB8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6A56C6F-F1A1-7E45-A2D7-B8F10989BB9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F93F2EF2-0E1A-0947-B54E-8D759B1C2F2E}"/>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6C3A6A4A-2E6E-BD41-A0EB-A273FB07BA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3C201D-6AAD-F14C-87E5-355C2A4E4761}"/>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1111748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4F18C-F3E1-704F-8DD7-60DE74A31FB3}"/>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F67E1C16-C2B8-8948-B504-248874F1D5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2193818-155D-114D-9B41-DC4F10AFAFB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70490428-7E5E-BA4E-A0F3-6C485F7D9B2A}"/>
              </a:ext>
            </a:extLst>
          </p:cNvPr>
          <p:cNvSpPr>
            <a:spLocks noGrp="1"/>
          </p:cNvSpPr>
          <p:nvPr>
            <p:ph type="dt" sz="half" idx="10"/>
          </p:nvPr>
        </p:nvSpPr>
        <p:spPr/>
        <p:txBody>
          <a:bodyPr/>
          <a:lstStyle/>
          <a:p>
            <a:fld id="{4B90B4B7-C064-C045-938C-D2D216C0C7E2}" type="datetimeFigureOut">
              <a:rPr lang="en-US" smtClean="0"/>
              <a:t>4/6/20</a:t>
            </a:fld>
            <a:endParaRPr lang="en-US"/>
          </a:p>
        </p:txBody>
      </p:sp>
      <p:sp>
        <p:nvSpPr>
          <p:cNvPr id="6" name="Footer Placeholder 5">
            <a:extLst>
              <a:ext uri="{FF2B5EF4-FFF2-40B4-BE49-F238E27FC236}">
                <a16:creationId xmlns:a16="http://schemas.microsoft.com/office/drawing/2014/main" id="{1D136EA1-DBE8-F74C-AD87-130C03A8C74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209B74-968F-764F-B052-1BCD472B0743}"/>
              </a:ext>
            </a:extLst>
          </p:cNvPr>
          <p:cNvSpPr>
            <a:spLocks noGrp="1"/>
          </p:cNvSpPr>
          <p:nvPr>
            <p:ph type="sldNum" sz="quarter" idx="12"/>
          </p:nvPr>
        </p:nvSpPr>
        <p:spPr/>
        <p:txBody>
          <a:bodyPr/>
          <a:lstStyle/>
          <a:p>
            <a:fld id="{ABF72521-B0E4-4747-B8B5-8A71376E8BF1}" type="slidenum">
              <a:rPr lang="en-US" smtClean="0"/>
              <a:t>‹#›</a:t>
            </a:fld>
            <a:endParaRPr lang="en-US"/>
          </a:p>
        </p:txBody>
      </p:sp>
    </p:spTree>
    <p:extLst>
      <p:ext uri="{BB962C8B-B14F-4D97-AF65-F5344CB8AC3E}">
        <p14:creationId xmlns:p14="http://schemas.microsoft.com/office/powerpoint/2010/main" val="36192664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850C5BD-3DC8-6440-9514-FC118C5E34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5422D14-D96B-4C48-B32E-9DF235D940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DFE4FB4-6C6B-9149-9166-4B090BB06E2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B90B4B7-C064-C045-938C-D2D216C0C7E2}" type="datetimeFigureOut">
              <a:rPr lang="en-US" smtClean="0"/>
              <a:t>4/6/20</a:t>
            </a:fld>
            <a:endParaRPr lang="en-US"/>
          </a:p>
        </p:txBody>
      </p:sp>
      <p:sp>
        <p:nvSpPr>
          <p:cNvPr id="5" name="Footer Placeholder 4">
            <a:extLst>
              <a:ext uri="{FF2B5EF4-FFF2-40B4-BE49-F238E27FC236}">
                <a16:creationId xmlns:a16="http://schemas.microsoft.com/office/drawing/2014/main" id="{08273D55-F8C9-7249-89E4-3914DFAC615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537060D-BA60-6446-8B4D-50323FA1408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BF72521-B0E4-4747-B8B5-8A71376E8BF1}" type="slidenum">
              <a:rPr lang="en-US" smtClean="0"/>
              <a:t>‹#›</a:t>
            </a:fld>
            <a:endParaRPr lang="en-US"/>
          </a:p>
        </p:txBody>
      </p:sp>
    </p:spTree>
    <p:extLst>
      <p:ext uri="{BB962C8B-B14F-4D97-AF65-F5344CB8AC3E}">
        <p14:creationId xmlns:p14="http://schemas.microsoft.com/office/powerpoint/2010/main" val="419652567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B499D0F-DCCE-ED43-A596-DBB98441C15D}"/>
              </a:ext>
            </a:extLst>
          </p:cNvPr>
          <p:cNvPicPr>
            <a:picLocks noChangeAspect="1"/>
          </p:cNvPicPr>
          <p:nvPr/>
        </p:nvPicPr>
        <p:blipFill>
          <a:blip r:embed="rId2"/>
          <a:stretch>
            <a:fillRect/>
          </a:stretch>
        </p:blipFill>
        <p:spPr>
          <a:xfrm>
            <a:off x="-279180" y="-59298"/>
            <a:ext cx="12797002" cy="6917298"/>
          </a:xfrm>
          <a:prstGeom prst="rect">
            <a:avLst/>
          </a:prstGeom>
        </p:spPr>
      </p:pic>
      <p:sp>
        <p:nvSpPr>
          <p:cNvPr id="5" name="TextBox 4">
            <a:extLst>
              <a:ext uri="{FF2B5EF4-FFF2-40B4-BE49-F238E27FC236}">
                <a16:creationId xmlns:a16="http://schemas.microsoft.com/office/drawing/2014/main" id="{7EB6DC63-56C9-C04D-931B-5B972A2ABB5E}"/>
              </a:ext>
            </a:extLst>
          </p:cNvPr>
          <p:cNvSpPr txBox="1"/>
          <p:nvPr/>
        </p:nvSpPr>
        <p:spPr>
          <a:xfrm>
            <a:off x="2239834" y="5934670"/>
            <a:ext cx="8669898" cy="923330"/>
          </a:xfrm>
          <a:prstGeom prst="rect">
            <a:avLst/>
          </a:prstGeom>
          <a:noFill/>
        </p:spPr>
        <p:txBody>
          <a:bodyPr wrap="square" rtlCol="0">
            <a:spAutoFit/>
          </a:bodyPr>
          <a:lstStyle/>
          <a:p>
            <a:r>
              <a:rPr lang="en-US" sz="5400" b="1" dirty="0">
                <a:solidFill>
                  <a:schemeClr val="bg1"/>
                </a:solidFill>
              </a:rPr>
              <a:t>MELBOURNE or SYDNEY</a:t>
            </a:r>
          </a:p>
        </p:txBody>
      </p:sp>
    </p:spTree>
    <p:extLst>
      <p:ext uri="{BB962C8B-B14F-4D97-AF65-F5344CB8AC3E}">
        <p14:creationId xmlns:p14="http://schemas.microsoft.com/office/powerpoint/2010/main" val="4186946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4" name="Title 3">
            <a:extLst>
              <a:ext uri="{FF2B5EF4-FFF2-40B4-BE49-F238E27FC236}">
                <a16:creationId xmlns:a16="http://schemas.microsoft.com/office/drawing/2014/main" id="{9214FF7E-7017-4243-B67C-54917CA0CF1D}"/>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kern="1200">
                <a:solidFill>
                  <a:srgbClr val="FFFFFF"/>
                </a:solidFill>
                <a:latin typeface="+mj-lt"/>
                <a:ea typeface="+mj-ea"/>
                <a:cs typeface="+mj-cs"/>
              </a:rPr>
              <a:t>Battle of the Cities (CBD)</a:t>
            </a:r>
          </a:p>
        </p:txBody>
      </p:sp>
      <p:sp>
        <p:nvSpPr>
          <p:cNvPr id="5" name="Text Placeholder 4">
            <a:extLst>
              <a:ext uri="{FF2B5EF4-FFF2-40B4-BE49-F238E27FC236}">
                <a16:creationId xmlns:a16="http://schemas.microsoft.com/office/drawing/2014/main" id="{316761D5-A9A6-2E46-841B-994F35D2C549}"/>
              </a:ext>
            </a:extLst>
          </p:cNvPr>
          <p:cNvSpPr>
            <a:spLocks noGrp="1"/>
          </p:cNvSpPr>
          <p:nvPr>
            <p:ph type="body" idx="1"/>
          </p:nvPr>
        </p:nvSpPr>
        <p:spPr>
          <a:xfrm>
            <a:off x="804788" y="5318990"/>
            <a:ext cx="9416898" cy="723670"/>
          </a:xfrm>
        </p:spPr>
        <p:txBody>
          <a:bodyPr vert="horz" lIns="91440" tIns="45720" rIns="91440" bIns="45720" rtlCol="0" anchor="ctr">
            <a:normAutofit/>
          </a:bodyPr>
          <a:lstStyle/>
          <a:p>
            <a:r>
              <a:rPr lang="en-US" sz="1500" kern="1200">
                <a:solidFill>
                  <a:srgbClr val="000000"/>
                </a:solidFill>
                <a:latin typeface="+mn-lt"/>
                <a:ea typeface="+mn-ea"/>
                <a:cs typeface="+mn-cs"/>
              </a:rPr>
              <a:t>The next couple of slides show a summary of venue types and their ratings as provided by google users. The point of reference for these comparisons is the geocoder’s centroid (lat/long) returned for the main postcode (Melbourne = 3000, Sydney = 2000)</a:t>
            </a:r>
          </a:p>
        </p:txBody>
      </p:sp>
    </p:spTree>
    <p:extLst>
      <p:ext uri="{BB962C8B-B14F-4D97-AF65-F5344CB8AC3E}">
        <p14:creationId xmlns:p14="http://schemas.microsoft.com/office/powerpoint/2010/main" val="30673099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1579BD-8536-9E4F-82FD-91E243EA5827}"/>
              </a:ext>
            </a:extLst>
          </p:cNvPr>
          <p:cNvSpPr>
            <a:spLocks noGrp="1"/>
          </p:cNvSpPr>
          <p:nvPr>
            <p:ph type="title"/>
          </p:nvPr>
        </p:nvSpPr>
        <p:spPr/>
        <p:txBody>
          <a:bodyPr/>
          <a:lstStyle/>
          <a:p>
            <a:r>
              <a:rPr lang="en-US" b="1" dirty="0"/>
              <a:t>Cafes</a:t>
            </a:r>
          </a:p>
        </p:txBody>
      </p:sp>
      <p:sp>
        <p:nvSpPr>
          <p:cNvPr id="3" name="Content Placeholder 2">
            <a:extLst>
              <a:ext uri="{FF2B5EF4-FFF2-40B4-BE49-F238E27FC236}">
                <a16:creationId xmlns:a16="http://schemas.microsoft.com/office/drawing/2014/main" id="{86834F38-1393-7D43-BA70-48805C884B0D}"/>
              </a:ext>
            </a:extLst>
          </p:cNvPr>
          <p:cNvSpPr>
            <a:spLocks noGrp="1"/>
          </p:cNvSpPr>
          <p:nvPr>
            <p:ph sz="half" idx="1"/>
          </p:nvPr>
        </p:nvSpPr>
        <p:spPr>
          <a:xfrm>
            <a:off x="605481" y="1825625"/>
            <a:ext cx="5414319" cy="4351338"/>
          </a:xfrm>
        </p:spPr>
        <p:txBody>
          <a:bodyPr/>
          <a:lstStyle/>
          <a:p>
            <a:pPr marL="0" indent="0">
              <a:buNone/>
            </a:pPr>
            <a:r>
              <a:rPr lang="en-US" b="1" dirty="0"/>
              <a:t>Melbourne (blue) vs. Sydney (red)</a:t>
            </a:r>
          </a:p>
          <a:p>
            <a:pPr marL="0" indent="0">
              <a:buNone/>
            </a:pPr>
            <a:r>
              <a:rPr lang="en-US" dirty="0"/>
              <a:t>Both cities have some great café’s with Melbourne having the highest scoring café, but Sydney’s data skewed towards the top end.</a:t>
            </a:r>
          </a:p>
          <a:p>
            <a:pPr marL="0" indent="0">
              <a:buNone/>
            </a:pPr>
            <a:endParaRPr lang="en-US" dirty="0"/>
          </a:p>
          <a:p>
            <a:pPr marL="0" indent="0">
              <a:buNone/>
            </a:pPr>
            <a:r>
              <a:rPr lang="en-US" dirty="0"/>
              <a:t>Overall it looks quite even for both cities when it comes to cafes.  I’m going to call this one a draw.</a:t>
            </a:r>
          </a:p>
        </p:txBody>
      </p:sp>
      <p:pic>
        <p:nvPicPr>
          <p:cNvPr id="13" name="Content Placeholder 12" descr="A picture containing drawing&#10;&#10;Description automatically generated">
            <a:extLst>
              <a:ext uri="{FF2B5EF4-FFF2-40B4-BE49-F238E27FC236}">
                <a16:creationId xmlns:a16="http://schemas.microsoft.com/office/drawing/2014/main" id="{20F6AC8B-B66B-B24E-9958-6A6BD47539B0}"/>
              </a:ext>
            </a:extLst>
          </p:cNvPr>
          <p:cNvPicPr>
            <a:picLocks noGrp="1" noChangeAspect="1"/>
          </p:cNvPicPr>
          <p:nvPr>
            <p:ph sz="half" idx="2"/>
          </p:nvPr>
        </p:nvPicPr>
        <p:blipFill>
          <a:blip r:embed="rId2"/>
          <a:stretch>
            <a:fillRect/>
          </a:stretch>
        </p:blipFill>
        <p:spPr>
          <a:xfrm>
            <a:off x="6145428" y="1961552"/>
            <a:ext cx="5181600" cy="3475463"/>
          </a:xfrm>
        </p:spPr>
      </p:pic>
    </p:spTree>
    <p:extLst>
      <p:ext uri="{BB962C8B-B14F-4D97-AF65-F5344CB8AC3E}">
        <p14:creationId xmlns:p14="http://schemas.microsoft.com/office/powerpoint/2010/main" val="2103142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490EA-473D-5041-A66E-936E7D581FD5}"/>
              </a:ext>
            </a:extLst>
          </p:cNvPr>
          <p:cNvSpPr>
            <a:spLocks noGrp="1"/>
          </p:cNvSpPr>
          <p:nvPr>
            <p:ph type="title"/>
          </p:nvPr>
        </p:nvSpPr>
        <p:spPr/>
        <p:txBody>
          <a:bodyPr/>
          <a:lstStyle/>
          <a:p>
            <a:r>
              <a:rPr lang="en-US" b="1" dirty="0"/>
              <a:t>Bars</a:t>
            </a:r>
          </a:p>
        </p:txBody>
      </p:sp>
      <p:sp>
        <p:nvSpPr>
          <p:cNvPr id="3" name="Content Placeholder 2">
            <a:extLst>
              <a:ext uri="{FF2B5EF4-FFF2-40B4-BE49-F238E27FC236}">
                <a16:creationId xmlns:a16="http://schemas.microsoft.com/office/drawing/2014/main" id="{0D91229B-514A-2849-8C19-2AE1DC30FF00}"/>
              </a:ext>
            </a:extLst>
          </p:cNvPr>
          <p:cNvSpPr>
            <a:spLocks noGrp="1"/>
          </p:cNvSpPr>
          <p:nvPr>
            <p:ph sz="half" idx="1"/>
          </p:nvPr>
        </p:nvSpPr>
        <p:spPr>
          <a:xfrm>
            <a:off x="667265" y="1825625"/>
            <a:ext cx="5352535" cy="4351338"/>
          </a:xfrm>
        </p:spPr>
        <p:txBody>
          <a:bodyPr>
            <a:normAutofit lnSpcReduction="10000"/>
          </a:bodyPr>
          <a:lstStyle/>
          <a:p>
            <a:pPr marL="0" indent="0">
              <a:buNone/>
            </a:pPr>
            <a:r>
              <a:rPr lang="en-US" b="1" dirty="0"/>
              <a:t>Melbourne (blue) vs. Sydney (red)</a:t>
            </a:r>
          </a:p>
          <a:p>
            <a:pPr marL="0" indent="0">
              <a:buNone/>
            </a:pPr>
            <a:r>
              <a:rPr lang="en-US" dirty="0"/>
              <a:t>Again both cities scoring well and achieving the top score of 4.8. In this case Melbourne’s bar ratings are skewed towards the higher end and Sydney’s are more normal, with Sydney also scoring the lowest rating too.</a:t>
            </a:r>
          </a:p>
          <a:p>
            <a:pPr marL="0" indent="0">
              <a:buNone/>
            </a:pPr>
            <a:endParaRPr lang="en-US" dirty="0"/>
          </a:p>
          <a:p>
            <a:pPr marL="0" indent="0">
              <a:buNone/>
            </a:pPr>
            <a:r>
              <a:rPr lang="en-US" dirty="0"/>
              <a:t>It is pretty even, but Melbourne slightly edges out Sydney here.</a:t>
            </a:r>
          </a:p>
        </p:txBody>
      </p:sp>
      <p:pic>
        <p:nvPicPr>
          <p:cNvPr id="8" name="Content Placeholder 7" descr="A picture containing drawing&#10;&#10;Description automatically generated">
            <a:extLst>
              <a:ext uri="{FF2B5EF4-FFF2-40B4-BE49-F238E27FC236}">
                <a16:creationId xmlns:a16="http://schemas.microsoft.com/office/drawing/2014/main" id="{7F331A7B-DC00-EC4D-8BBB-F936EBAD1725}"/>
              </a:ext>
            </a:extLst>
          </p:cNvPr>
          <p:cNvPicPr>
            <a:picLocks noGrp="1" noChangeAspect="1"/>
          </p:cNvPicPr>
          <p:nvPr>
            <p:ph sz="half" idx="2"/>
          </p:nvPr>
        </p:nvPicPr>
        <p:blipFill>
          <a:blip r:embed="rId2"/>
          <a:stretch>
            <a:fillRect/>
          </a:stretch>
        </p:blipFill>
        <p:spPr>
          <a:xfrm>
            <a:off x="6267450" y="2185537"/>
            <a:ext cx="4991100" cy="3606800"/>
          </a:xfrm>
        </p:spPr>
      </p:pic>
    </p:spTree>
    <p:extLst>
      <p:ext uri="{BB962C8B-B14F-4D97-AF65-F5344CB8AC3E}">
        <p14:creationId xmlns:p14="http://schemas.microsoft.com/office/powerpoint/2010/main" val="778412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1A354E-2148-E541-B969-4E3D580B5404}"/>
              </a:ext>
            </a:extLst>
          </p:cNvPr>
          <p:cNvSpPr>
            <a:spLocks noGrp="1"/>
          </p:cNvSpPr>
          <p:nvPr>
            <p:ph type="title"/>
          </p:nvPr>
        </p:nvSpPr>
        <p:spPr/>
        <p:txBody>
          <a:bodyPr/>
          <a:lstStyle/>
          <a:p>
            <a:r>
              <a:rPr lang="en-US" b="1" dirty="0"/>
              <a:t>Restaurants</a:t>
            </a:r>
          </a:p>
        </p:txBody>
      </p:sp>
      <p:sp>
        <p:nvSpPr>
          <p:cNvPr id="3" name="Content Placeholder 2">
            <a:extLst>
              <a:ext uri="{FF2B5EF4-FFF2-40B4-BE49-F238E27FC236}">
                <a16:creationId xmlns:a16="http://schemas.microsoft.com/office/drawing/2014/main" id="{82D57EFC-D0C8-3245-B81F-AC19D6DC72D5}"/>
              </a:ext>
            </a:extLst>
          </p:cNvPr>
          <p:cNvSpPr>
            <a:spLocks noGrp="1"/>
          </p:cNvSpPr>
          <p:nvPr>
            <p:ph sz="half" idx="1"/>
          </p:nvPr>
        </p:nvSpPr>
        <p:spPr>
          <a:xfrm>
            <a:off x="580768" y="1825625"/>
            <a:ext cx="5439032" cy="4351338"/>
          </a:xfrm>
        </p:spPr>
        <p:txBody>
          <a:bodyPr/>
          <a:lstStyle/>
          <a:p>
            <a:pPr marL="0" indent="0">
              <a:buNone/>
            </a:pPr>
            <a:r>
              <a:rPr lang="en-US" b="1" dirty="0"/>
              <a:t>Melbourne (blue) vs. Sydney (red)</a:t>
            </a:r>
          </a:p>
          <a:p>
            <a:pPr marL="0" indent="0">
              <a:buNone/>
            </a:pPr>
            <a:r>
              <a:rPr lang="en-US" dirty="0"/>
              <a:t>Melbourne scores the highest score for restaurants and has two peaks suggesting some good and not so good restaurants. Sydney’s data is however slightly skewed towards the higher end.</a:t>
            </a:r>
          </a:p>
          <a:p>
            <a:pPr marL="0" indent="0">
              <a:buNone/>
            </a:pPr>
            <a:endParaRPr lang="en-US" dirty="0"/>
          </a:p>
          <a:p>
            <a:pPr marL="0" indent="0">
              <a:buNone/>
            </a:pPr>
            <a:r>
              <a:rPr lang="en-US" dirty="0"/>
              <a:t>I think Melbourne slightly edges out Sydney here, what do you think?</a:t>
            </a:r>
          </a:p>
        </p:txBody>
      </p:sp>
      <p:pic>
        <p:nvPicPr>
          <p:cNvPr id="6" name="Content Placeholder 5" descr="A picture containing drawing&#10;&#10;Description automatically generated">
            <a:extLst>
              <a:ext uri="{FF2B5EF4-FFF2-40B4-BE49-F238E27FC236}">
                <a16:creationId xmlns:a16="http://schemas.microsoft.com/office/drawing/2014/main" id="{075C9948-8552-0448-B6B3-07FC0E233358}"/>
              </a:ext>
            </a:extLst>
          </p:cNvPr>
          <p:cNvPicPr>
            <a:picLocks noGrp="1" noChangeAspect="1"/>
          </p:cNvPicPr>
          <p:nvPr>
            <p:ph sz="half" idx="2"/>
          </p:nvPr>
        </p:nvPicPr>
        <p:blipFill>
          <a:blip r:embed="rId2"/>
          <a:stretch>
            <a:fillRect/>
          </a:stretch>
        </p:blipFill>
        <p:spPr>
          <a:xfrm>
            <a:off x="6184900" y="2229644"/>
            <a:ext cx="5156200" cy="3543300"/>
          </a:xfrm>
        </p:spPr>
      </p:pic>
    </p:spTree>
    <p:extLst>
      <p:ext uri="{BB962C8B-B14F-4D97-AF65-F5344CB8AC3E}">
        <p14:creationId xmlns:p14="http://schemas.microsoft.com/office/powerpoint/2010/main" val="2416447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D5DC9A-F673-4E46-929D-085013FF27FB}"/>
              </a:ext>
            </a:extLst>
          </p:cNvPr>
          <p:cNvSpPr>
            <a:spLocks noGrp="1"/>
          </p:cNvSpPr>
          <p:nvPr>
            <p:ph type="title"/>
          </p:nvPr>
        </p:nvSpPr>
        <p:spPr/>
        <p:txBody>
          <a:bodyPr/>
          <a:lstStyle/>
          <a:p>
            <a:r>
              <a:rPr lang="en-US" dirty="0"/>
              <a:t>Summary</a:t>
            </a:r>
          </a:p>
        </p:txBody>
      </p:sp>
      <p:graphicFrame>
        <p:nvGraphicFramePr>
          <p:cNvPr id="7" name="Content Placeholder 6">
            <a:extLst>
              <a:ext uri="{FF2B5EF4-FFF2-40B4-BE49-F238E27FC236}">
                <a16:creationId xmlns:a16="http://schemas.microsoft.com/office/drawing/2014/main" id="{C438FDD9-C2F7-F64F-BA5F-6E903D1EFB27}"/>
              </a:ext>
            </a:extLst>
          </p:cNvPr>
          <p:cNvGraphicFramePr>
            <a:graphicFrameLocks noGrp="1"/>
          </p:cNvGraphicFramePr>
          <p:nvPr>
            <p:ph idx="1"/>
            <p:extLst>
              <p:ext uri="{D42A27DB-BD31-4B8C-83A1-F6EECF244321}">
                <p14:modId xmlns:p14="http://schemas.microsoft.com/office/powerpoint/2010/main" val="3210124960"/>
              </p:ext>
            </p:extLst>
          </p:nvPr>
        </p:nvGraphicFramePr>
        <p:xfrm>
          <a:off x="838200" y="1541420"/>
          <a:ext cx="10515600" cy="3535680"/>
        </p:xfrm>
        <a:graphic>
          <a:graphicData uri="http://schemas.openxmlformats.org/drawingml/2006/table">
            <a:tbl>
              <a:tblPr firstRow="1" bandRow="1">
                <a:tableStyleId>{5C22544A-7EE6-4342-B048-85BDC9FD1C3A}</a:tableStyleId>
              </a:tblPr>
              <a:tblGrid>
                <a:gridCol w="2077995">
                  <a:extLst>
                    <a:ext uri="{9D8B030D-6E8A-4147-A177-3AD203B41FA5}">
                      <a16:colId xmlns:a16="http://schemas.microsoft.com/office/drawing/2014/main" val="1157580264"/>
                    </a:ext>
                  </a:extLst>
                </a:gridCol>
                <a:gridCol w="3929448">
                  <a:extLst>
                    <a:ext uri="{9D8B030D-6E8A-4147-A177-3AD203B41FA5}">
                      <a16:colId xmlns:a16="http://schemas.microsoft.com/office/drawing/2014/main" val="263603629"/>
                    </a:ext>
                  </a:extLst>
                </a:gridCol>
                <a:gridCol w="4508157">
                  <a:extLst>
                    <a:ext uri="{9D8B030D-6E8A-4147-A177-3AD203B41FA5}">
                      <a16:colId xmlns:a16="http://schemas.microsoft.com/office/drawing/2014/main" val="2774685254"/>
                    </a:ext>
                  </a:extLst>
                </a:gridCol>
              </a:tblGrid>
              <a:tr h="370840">
                <a:tc>
                  <a:txBody>
                    <a:bodyPr/>
                    <a:lstStyle/>
                    <a:p>
                      <a:endParaRPr lang="en-US" sz="2800" dirty="0"/>
                    </a:p>
                  </a:txBody>
                  <a:tcPr/>
                </a:tc>
                <a:tc>
                  <a:txBody>
                    <a:bodyPr/>
                    <a:lstStyle/>
                    <a:p>
                      <a:r>
                        <a:rPr lang="en-US" sz="2800" dirty="0"/>
                        <a:t>Melbourne</a:t>
                      </a:r>
                    </a:p>
                  </a:txBody>
                  <a:tcPr/>
                </a:tc>
                <a:tc>
                  <a:txBody>
                    <a:bodyPr/>
                    <a:lstStyle/>
                    <a:p>
                      <a:r>
                        <a:rPr lang="en-US" sz="2800" dirty="0"/>
                        <a:t>Sydney</a:t>
                      </a:r>
                    </a:p>
                  </a:txBody>
                  <a:tcPr/>
                </a:tc>
                <a:extLst>
                  <a:ext uri="{0D108BD9-81ED-4DB2-BD59-A6C34878D82A}">
                    <a16:rowId xmlns:a16="http://schemas.microsoft.com/office/drawing/2014/main" val="2969500493"/>
                  </a:ext>
                </a:extLst>
              </a:tr>
              <a:tr h="370840">
                <a:tc>
                  <a:txBody>
                    <a:bodyPr/>
                    <a:lstStyle/>
                    <a:p>
                      <a:r>
                        <a:rPr lang="en-US" sz="2800" dirty="0"/>
                        <a:t>Bars</a:t>
                      </a:r>
                    </a:p>
                  </a:txBody>
                  <a:tcPr/>
                </a:tc>
                <a:tc>
                  <a:txBody>
                    <a:bodyPr/>
                    <a:lstStyle/>
                    <a:p>
                      <a:r>
                        <a:rPr lang="en-US" sz="2800" dirty="0"/>
                        <a:t>Winner (by a </a:t>
                      </a:r>
                      <a:r>
                        <a:rPr lang="en-US" sz="2800" dirty="0" err="1"/>
                        <a:t>wisker</a:t>
                      </a:r>
                      <a:r>
                        <a:rPr lang="en-US" sz="2800" dirty="0"/>
                        <a:t>)</a:t>
                      </a:r>
                    </a:p>
                  </a:txBody>
                  <a:tcPr/>
                </a:tc>
                <a:tc>
                  <a:txBody>
                    <a:bodyPr/>
                    <a:lstStyle/>
                    <a:p>
                      <a:r>
                        <a:rPr lang="en-US" sz="2800" dirty="0"/>
                        <a:t>Close</a:t>
                      </a:r>
                    </a:p>
                  </a:txBody>
                  <a:tcPr/>
                </a:tc>
                <a:extLst>
                  <a:ext uri="{0D108BD9-81ED-4DB2-BD59-A6C34878D82A}">
                    <a16:rowId xmlns:a16="http://schemas.microsoft.com/office/drawing/2014/main" val="3096463998"/>
                  </a:ext>
                </a:extLst>
              </a:tr>
              <a:tr h="370840">
                <a:tc>
                  <a:txBody>
                    <a:bodyPr/>
                    <a:lstStyle/>
                    <a:p>
                      <a:r>
                        <a:rPr lang="en-US" sz="2800" dirty="0"/>
                        <a:t>Cafes</a:t>
                      </a:r>
                    </a:p>
                  </a:txBody>
                  <a:tcPr/>
                </a:tc>
                <a:tc>
                  <a:txBody>
                    <a:bodyPr/>
                    <a:lstStyle/>
                    <a:p>
                      <a:r>
                        <a:rPr lang="en-US" sz="2800" dirty="0"/>
                        <a:t>Draw</a:t>
                      </a:r>
                    </a:p>
                  </a:txBody>
                  <a:tcPr/>
                </a:tc>
                <a:tc>
                  <a:txBody>
                    <a:bodyPr/>
                    <a:lstStyle/>
                    <a:p>
                      <a:r>
                        <a:rPr lang="en-US" sz="2800" dirty="0"/>
                        <a:t>Draw</a:t>
                      </a:r>
                    </a:p>
                  </a:txBody>
                  <a:tcPr/>
                </a:tc>
                <a:extLst>
                  <a:ext uri="{0D108BD9-81ED-4DB2-BD59-A6C34878D82A}">
                    <a16:rowId xmlns:a16="http://schemas.microsoft.com/office/drawing/2014/main" val="3096123364"/>
                  </a:ext>
                </a:extLst>
              </a:tr>
              <a:tr h="370840">
                <a:tc>
                  <a:txBody>
                    <a:bodyPr/>
                    <a:lstStyle/>
                    <a:p>
                      <a:r>
                        <a:rPr lang="en-US" sz="2800" dirty="0"/>
                        <a:t>Restaurants</a:t>
                      </a:r>
                    </a:p>
                  </a:txBody>
                  <a:tcPr/>
                </a:tc>
                <a:tc>
                  <a:txBody>
                    <a:bodyPr/>
                    <a:lstStyle/>
                    <a:p>
                      <a:r>
                        <a:rPr lang="en-US" sz="2800" dirty="0"/>
                        <a:t>Winner (by a </a:t>
                      </a:r>
                      <a:r>
                        <a:rPr lang="en-US" sz="2800" dirty="0" err="1"/>
                        <a:t>wisker</a:t>
                      </a:r>
                      <a:r>
                        <a:rPr lang="en-US" sz="2800" dirty="0"/>
                        <a:t>)</a:t>
                      </a:r>
                    </a:p>
                  </a:txBody>
                  <a:tcPr/>
                </a:tc>
                <a:tc>
                  <a:txBody>
                    <a:bodyPr/>
                    <a:lstStyle/>
                    <a:p>
                      <a:r>
                        <a:rPr lang="en-US" sz="2800" dirty="0"/>
                        <a:t>Close</a:t>
                      </a:r>
                    </a:p>
                  </a:txBody>
                  <a:tcPr/>
                </a:tc>
                <a:extLst>
                  <a:ext uri="{0D108BD9-81ED-4DB2-BD59-A6C34878D82A}">
                    <a16:rowId xmlns:a16="http://schemas.microsoft.com/office/drawing/2014/main" val="3625291345"/>
                  </a:ext>
                </a:extLst>
              </a:tr>
              <a:tr h="370840">
                <a:tc>
                  <a:txBody>
                    <a:bodyPr/>
                    <a:lstStyle/>
                    <a:p>
                      <a:r>
                        <a:rPr lang="en-US" sz="2800" dirty="0"/>
                        <a:t>General</a:t>
                      </a:r>
                    </a:p>
                  </a:txBody>
                  <a:tcPr/>
                </a:tc>
                <a:tc>
                  <a:txBody>
                    <a:bodyPr/>
                    <a:lstStyle/>
                    <a:p>
                      <a:endParaRPr lang="en-US" sz="2800" dirty="0"/>
                    </a:p>
                  </a:txBody>
                  <a:tcPr/>
                </a:tc>
                <a:tc>
                  <a:txBody>
                    <a:bodyPr/>
                    <a:lstStyle/>
                    <a:p>
                      <a:endParaRPr lang="en-US" sz="2800"/>
                    </a:p>
                  </a:txBody>
                  <a:tcPr/>
                </a:tc>
                <a:extLst>
                  <a:ext uri="{0D108BD9-81ED-4DB2-BD59-A6C34878D82A}">
                    <a16:rowId xmlns:a16="http://schemas.microsoft.com/office/drawing/2014/main" val="2787543862"/>
                  </a:ext>
                </a:extLst>
              </a:tr>
              <a:tr h="370840">
                <a:tc>
                  <a:txBody>
                    <a:bodyPr/>
                    <a:lstStyle/>
                    <a:p>
                      <a:r>
                        <a:rPr lang="en-US" sz="2800" b="1" dirty="0"/>
                        <a:t>Winner</a:t>
                      </a:r>
                    </a:p>
                  </a:txBody>
                  <a:tcPr/>
                </a:tc>
                <a:tc>
                  <a:txBody>
                    <a:bodyPr/>
                    <a:lstStyle/>
                    <a:p>
                      <a:r>
                        <a:rPr lang="en-US" sz="2800" b="1" dirty="0"/>
                        <a:t>Melbourne: 2/3 categories</a:t>
                      </a:r>
                    </a:p>
                  </a:txBody>
                  <a:tcPr/>
                </a:tc>
                <a:tc>
                  <a:txBody>
                    <a:bodyPr/>
                    <a:lstStyle/>
                    <a:p>
                      <a:endParaRPr lang="en-US" sz="2800" dirty="0"/>
                    </a:p>
                  </a:txBody>
                  <a:tcPr/>
                </a:tc>
                <a:extLst>
                  <a:ext uri="{0D108BD9-81ED-4DB2-BD59-A6C34878D82A}">
                    <a16:rowId xmlns:a16="http://schemas.microsoft.com/office/drawing/2014/main" val="1114195226"/>
                  </a:ext>
                </a:extLst>
              </a:tr>
            </a:tbl>
          </a:graphicData>
        </a:graphic>
      </p:graphicFrame>
      <p:sp>
        <p:nvSpPr>
          <p:cNvPr id="8" name="TextBox 7">
            <a:extLst>
              <a:ext uri="{FF2B5EF4-FFF2-40B4-BE49-F238E27FC236}">
                <a16:creationId xmlns:a16="http://schemas.microsoft.com/office/drawing/2014/main" id="{B0C4394E-D023-4444-9A9D-B299FA8A29EF}"/>
              </a:ext>
            </a:extLst>
          </p:cNvPr>
          <p:cNvSpPr txBox="1"/>
          <p:nvPr/>
        </p:nvSpPr>
        <p:spPr>
          <a:xfrm>
            <a:off x="838200" y="5263978"/>
            <a:ext cx="10515600" cy="1200329"/>
          </a:xfrm>
          <a:prstGeom prst="rect">
            <a:avLst/>
          </a:prstGeom>
          <a:noFill/>
        </p:spPr>
        <p:txBody>
          <a:bodyPr wrap="square" rtlCol="0">
            <a:spAutoFit/>
          </a:bodyPr>
          <a:lstStyle/>
          <a:p>
            <a:r>
              <a:rPr lang="en-US" b="1" dirty="0"/>
              <a:t>Disclaimer: </a:t>
            </a:r>
            <a:r>
              <a:rPr lang="en-US" dirty="0"/>
              <a:t>I’m from Melbourne and I love Sydney but there are a lot of assumptions and limitations of the analysis for various reasons. I’ve summarized some assumptions, limitations and excuses on the next page to try and explain. All in all a very close result and could go either way depending on the coordinates used to select the venues (perhaps filtering out bars from restaurants, </a:t>
            </a:r>
            <a:r>
              <a:rPr lang="en-US" dirty="0" err="1"/>
              <a:t>etc</a:t>
            </a:r>
            <a:r>
              <a:rPr lang="en-US" dirty="0"/>
              <a:t>).</a:t>
            </a:r>
          </a:p>
        </p:txBody>
      </p:sp>
    </p:spTree>
    <p:extLst>
      <p:ext uri="{BB962C8B-B14F-4D97-AF65-F5344CB8AC3E}">
        <p14:creationId xmlns:p14="http://schemas.microsoft.com/office/powerpoint/2010/main" val="33268698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7">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9">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17" name="Picture 11">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itle 1">
            <a:extLst>
              <a:ext uri="{FF2B5EF4-FFF2-40B4-BE49-F238E27FC236}">
                <a16:creationId xmlns:a16="http://schemas.microsoft.com/office/drawing/2014/main" id="{F5F39BB8-F115-1C4D-8126-656875CA0D12}"/>
              </a:ext>
            </a:extLst>
          </p:cNvPr>
          <p:cNvSpPr>
            <a:spLocks noGrp="1"/>
          </p:cNvSpPr>
          <p:nvPr>
            <p:ph type="title"/>
          </p:nvPr>
        </p:nvSpPr>
        <p:spPr>
          <a:xfrm>
            <a:off x="805661" y="1401859"/>
            <a:ext cx="3510845" cy="4054282"/>
          </a:xfrm>
        </p:spPr>
        <p:txBody>
          <a:bodyPr>
            <a:normAutofit/>
          </a:bodyPr>
          <a:lstStyle/>
          <a:p>
            <a:r>
              <a:rPr lang="en-US" sz="4000" b="1">
                <a:solidFill>
                  <a:srgbClr val="FFFFFF"/>
                </a:solidFill>
              </a:rPr>
              <a:t>Limitations, assumptions, excuses</a:t>
            </a:r>
          </a:p>
        </p:txBody>
      </p:sp>
      <p:sp>
        <p:nvSpPr>
          <p:cNvPr id="3" name="Content Placeholder 2">
            <a:extLst>
              <a:ext uri="{FF2B5EF4-FFF2-40B4-BE49-F238E27FC236}">
                <a16:creationId xmlns:a16="http://schemas.microsoft.com/office/drawing/2014/main" id="{0A0A74B2-D2BC-9F4A-8332-716F2C2B05ED}"/>
              </a:ext>
            </a:extLst>
          </p:cNvPr>
          <p:cNvSpPr>
            <a:spLocks noGrp="1"/>
          </p:cNvSpPr>
          <p:nvPr>
            <p:ph idx="1"/>
          </p:nvPr>
        </p:nvSpPr>
        <p:spPr>
          <a:xfrm>
            <a:off x="5257800" y="1553134"/>
            <a:ext cx="6128539" cy="3751732"/>
          </a:xfrm>
        </p:spPr>
        <p:txBody>
          <a:bodyPr anchor="ctr">
            <a:normAutofit/>
          </a:bodyPr>
          <a:lstStyle/>
          <a:p>
            <a:r>
              <a:rPr lang="en-US" sz="1500" dirty="0">
                <a:solidFill>
                  <a:srgbClr val="FFFFFF"/>
                </a:solidFill>
              </a:rPr>
              <a:t>Assumed that Sydney/Melbourne city council zones were appropriate for comparison. Both miss key parts that people would normally consider essential parts of each city, but had to limit the analysis in some way.</a:t>
            </a:r>
          </a:p>
          <a:p>
            <a:r>
              <a:rPr lang="en-US" sz="1500" dirty="0">
                <a:solidFill>
                  <a:srgbClr val="FFFFFF"/>
                </a:solidFill>
              </a:rPr>
              <a:t>Foursquare venues listed in Australian seem somewhat limited, compared with the volume listed with google. Also, tourist volumes to each city may vary resulting in biases within each data set.</a:t>
            </a:r>
          </a:p>
          <a:p>
            <a:r>
              <a:rPr lang="en-US" sz="1500" dirty="0">
                <a:solidFill>
                  <a:srgbClr val="FFFFFF"/>
                </a:solidFill>
              </a:rPr>
              <a:t>Google unfortunately limits venue search to 60 (over multiple pages)</a:t>
            </a:r>
          </a:p>
          <a:p>
            <a:pPr lvl="1"/>
            <a:r>
              <a:rPr lang="en-US" sz="1500" dirty="0">
                <a:solidFill>
                  <a:srgbClr val="FFFFFF"/>
                </a:solidFill>
              </a:rPr>
              <a:t>I was able to manually move around the CBD (or part of to do a quick comparison but ultimately ran out of time to do more)</a:t>
            </a:r>
          </a:p>
          <a:p>
            <a:r>
              <a:rPr lang="en-US" sz="1500" dirty="0">
                <a:solidFill>
                  <a:srgbClr val="FFFFFF"/>
                </a:solidFill>
              </a:rPr>
              <a:t>Would have been great to add some additional data from open data sources available. Ultimately this because a timely exercise of looking for data and thinking about how it could be used.</a:t>
            </a:r>
          </a:p>
          <a:p>
            <a:r>
              <a:rPr lang="en-US" sz="1500" dirty="0">
                <a:solidFill>
                  <a:srgbClr val="FFFFFF"/>
                </a:solidFill>
              </a:rPr>
              <a:t>Probably need to provide some normalization of the </a:t>
            </a:r>
            <a:r>
              <a:rPr lang="en-US" sz="1500" dirty="0" err="1">
                <a:solidFill>
                  <a:srgbClr val="FFFFFF"/>
                </a:solidFill>
              </a:rPr>
              <a:t>neighbourhood</a:t>
            </a:r>
            <a:r>
              <a:rPr lang="en-US" sz="1500" dirty="0">
                <a:solidFill>
                  <a:srgbClr val="FFFFFF"/>
                </a:solidFill>
              </a:rPr>
              <a:t> statistics</a:t>
            </a:r>
          </a:p>
        </p:txBody>
      </p:sp>
      <p:sp>
        <p:nvSpPr>
          <p:cNvPr id="14" name="Rectangle 13">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48662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AFE38760-B15A-6143-9B34-E21F08AD31F6}"/>
              </a:ext>
            </a:extLst>
          </p:cNvPr>
          <p:cNvSpPr>
            <a:spLocks noGrp="1"/>
          </p:cNvSpPr>
          <p:nvPr>
            <p:ph type="title"/>
          </p:nvPr>
        </p:nvSpPr>
        <p:spPr>
          <a:xfrm>
            <a:off x="640079" y="2053641"/>
            <a:ext cx="3669161" cy="2760098"/>
          </a:xfrm>
        </p:spPr>
        <p:txBody>
          <a:bodyPr>
            <a:normAutofit/>
          </a:bodyPr>
          <a:lstStyle/>
          <a:p>
            <a:r>
              <a:rPr lang="en-US" b="1">
                <a:solidFill>
                  <a:srgbClr val="FFFFFF"/>
                </a:solidFill>
              </a:rPr>
              <a:t>Problem Statement</a:t>
            </a:r>
          </a:p>
        </p:txBody>
      </p:sp>
      <p:sp>
        <p:nvSpPr>
          <p:cNvPr id="3" name="Content Placeholder 2">
            <a:extLst>
              <a:ext uri="{FF2B5EF4-FFF2-40B4-BE49-F238E27FC236}">
                <a16:creationId xmlns:a16="http://schemas.microsoft.com/office/drawing/2014/main" id="{C7CC29E6-349E-2B45-819C-68E2BF454745}"/>
              </a:ext>
            </a:extLst>
          </p:cNvPr>
          <p:cNvSpPr>
            <a:spLocks noGrp="1"/>
          </p:cNvSpPr>
          <p:nvPr>
            <p:ph idx="1"/>
          </p:nvPr>
        </p:nvSpPr>
        <p:spPr>
          <a:xfrm>
            <a:off x="6090574" y="801866"/>
            <a:ext cx="5306084" cy="5230634"/>
          </a:xfrm>
        </p:spPr>
        <p:txBody>
          <a:bodyPr anchor="ctr">
            <a:normAutofit/>
          </a:bodyPr>
          <a:lstStyle/>
          <a:p>
            <a:r>
              <a:rPr lang="en-US" sz="1700" b="1">
                <a:solidFill>
                  <a:srgbClr val="000000"/>
                </a:solidFill>
              </a:rPr>
              <a:t>Which city is better? Melbourne or Sydney?</a:t>
            </a:r>
          </a:p>
          <a:p>
            <a:r>
              <a:rPr lang="en-US" sz="1700">
                <a:solidFill>
                  <a:srgbClr val="000000"/>
                </a:solidFill>
              </a:rPr>
              <a:t>Why?</a:t>
            </a:r>
          </a:p>
          <a:p>
            <a:pPr lvl="1"/>
            <a:r>
              <a:rPr lang="en-US" sz="1700">
                <a:solidFill>
                  <a:srgbClr val="000000"/>
                </a:solidFill>
              </a:rPr>
              <a:t>Because it’s a great source of debate for Australian’s from Sydney &amp; Melbourne</a:t>
            </a:r>
          </a:p>
          <a:p>
            <a:pPr lvl="1"/>
            <a:r>
              <a:rPr lang="en-US" sz="1700">
                <a:solidFill>
                  <a:srgbClr val="000000"/>
                </a:solidFill>
              </a:rPr>
              <a:t>Because it would be interesting to understand more about both cities from a tourists perspective</a:t>
            </a:r>
          </a:p>
          <a:p>
            <a:pPr lvl="1"/>
            <a:r>
              <a:rPr lang="en-US" sz="1700">
                <a:solidFill>
                  <a:srgbClr val="000000"/>
                </a:solidFill>
              </a:rPr>
              <a:t>If you were opening up a restaurant you might be interested to understand which suburbs are best suited and/or under served?</a:t>
            </a:r>
          </a:p>
          <a:p>
            <a:r>
              <a:rPr lang="en-US" sz="1700">
                <a:solidFill>
                  <a:srgbClr val="000000"/>
                </a:solidFill>
              </a:rPr>
              <a:t>How?</a:t>
            </a:r>
          </a:p>
          <a:p>
            <a:pPr lvl="1"/>
            <a:r>
              <a:rPr lang="en-US" sz="1700">
                <a:solidFill>
                  <a:srgbClr val="000000"/>
                </a:solidFill>
              </a:rPr>
              <a:t>Use the areas defined by Melbourne &amp; Sydney city councils</a:t>
            </a:r>
          </a:p>
          <a:p>
            <a:pPr lvl="1"/>
            <a:r>
              <a:rPr lang="en-US" sz="1700">
                <a:solidFill>
                  <a:srgbClr val="000000"/>
                </a:solidFill>
              </a:rPr>
              <a:t>Using data to compare suburbs/neighbourhoods in each city and across both</a:t>
            </a:r>
          </a:p>
          <a:p>
            <a:pPr lvl="2"/>
            <a:r>
              <a:rPr lang="en-US" sz="1700">
                <a:solidFill>
                  <a:srgbClr val="000000"/>
                </a:solidFill>
              </a:rPr>
              <a:t>Foursquare API and ABS census data (2016) to create clusters (kmeans) and compare</a:t>
            </a:r>
          </a:p>
          <a:p>
            <a:pPr lvl="1"/>
            <a:r>
              <a:rPr lang="en-US" sz="1700">
                <a:solidFill>
                  <a:srgbClr val="000000"/>
                </a:solidFill>
              </a:rPr>
              <a:t>Using data to compare a limited set of cafes, bars and restaurants and their ratings</a:t>
            </a:r>
          </a:p>
        </p:txBody>
      </p:sp>
    </p:spTree>
    <p:extLst>
      <p:ext uri="{BB962C8B-B14F-4D97-AF65-F5344CB8AC3E}">
        <p14:creationId xmlns:p14="http://schemas.microsoft.com/office/powerpoint/2010/main" val="1451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7">
            <a:extLst>
              <a:ext uri="{FF2B5EF4-FFF2-40B4-BE49-F238E27FC236}">
                <a16:creationId xmlns:a16="http://schemas.microsoft.com/office/drawing/2014/main" id="{B164D969-46F1-44FC-B488-3FA68C6775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707"/>
            <a:ext cx="12188952" cy="6656293"/>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 name="Picture 9">
            <a:extLst>
              <a:ext uri="{FF2B5EF4-FFF2-40B4-BE49-F238E27FC236}">
                <a16:creationId xmlns:a16="http://schemas.microsoft.com/office/drawing/2014/main" id="{F3003D4E-E9FF-4669-90E7-7CED081587F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20008" r="8214" b="57101"/>
          <a:stretch/>
        </p:blipFill>
        <p:spPr>
          <a:xfrm flipV="1">
            <a:off x="2" y="1"/>
            <a:ext cx="12191999" cy="1878950"/>
          </a:xfrm>
          <a:custGeom>
            <a:avLst/>
            <a:gdLst>
              <a:gd name="connsiteX0" fmla="*/ 0 w 12191999"/>
              <a:gd name="connsiteY0" fmla="*/ 1878950 h 1878950"/>
              <a:gd name="connsiteX1" fmla="*/ 12191999 w 12191999"/>
              <a:gd name="connsiteY1" fmla="*/ 1878950 h 1878950"/>
              <a:gd name="connsiteX2" fmla="*/ 12191999 w 12191999"/>
              <a:gd name="connsiteY2" fmla="*/ 0 h 1878950"/>
              <a:gd name="connsiteX3" fmla="*/ 0 w 12191999"/>
              <a:gd name="connsiteY3" fmla="*/ 0 h 1878950"/>
            </a:gdLst>
            <a:ahLst/>
            <a:cxnLst>
              <a:cxn ang="0">
                <a:pos x="connsiteX0" y="connsiteY0"/>
              </a:cxn>
              <a:cxn ang="0">
                <a:pos x="connsiteX1" y="connsiteY1"/>
              </a:cxn>
              <a:cxn ang="0">
                <a:pos x="connsiteX2" y="connsiteY2"/>
              </a:cxn>
              <a:cxn ang="0">
                <a:pos x="connsiteX3" y="connsiteY3"/>
              </a:cxn>
            </a:cxnLst>
            <a:rect l="l" t="t" r="r" b="b"/>
            <a:pathLst>
              <a:path w="12191999" h="1878950">
                <a:moveTo>
                  <a:pt x="0" y="1878950"/>
                </a:moveTo>
                <a:lnTo>
                  <a:pt x="12191999" y="1878950"/>
                </a:lnTo>
                <a:lnTo>
                  <a:pt x="12191999" y="0"/>
                </a:lnTo>
                <a:lnTo>
                  <a:pt x="0" y="0"/>
                </a:lnTo>
                <a:close/>
              </a:path>
            </a:pathLst>
          </a:custGeom>
        </p:spPr>
      </p:pic>
      <p:pic>
        <p:nvPicPr>
          <p:cNvPr id="12" name="Picture 11">
            <a:extLst>
              <a:ext uri="{FF2B5EF4-FFF2-40B4-BE49-F238E27FC236}">
                <a16:creationId xmlns:a16="http://schemas.microsoft.com/office/drawing/2014/main" id="{A7D98261-3895-4FB5-B9CE-26FAF635730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l="8235" t="-1" r="8214" b="80325"/>
          <a:stretch/>
        </p:blipFill>
        <p:spPr>
          <a:xfrm flipV="1">
            <a:off x="0" y="4914024"/>
            <a:ext cx="12191999" cy="1614974"/>
          </a:xfrm>
          <a:custGeom>
            <a:avLst/>
            <a:gdLst>
              <a:gd name="connsiteX0" fmla="*/ 0 w 12191999"/>
              <a:gd name="connsiteY0" fmla="*/ 1614974 h 1614974"/>
              <a:gd name="connsiteX1" fmla="*/ 12191999 w 12191999"/>
              <a:gd name="connsiteY1" fmla="*/ 1614974 h 1614974"/>
              <a:gd name="connsiteX2" fmla="*/ 12191999 w 12191999"/>
              <a:gd name="connsiteY2" fmla="*/ 0 h 1614974"/>
              <a:gd name="connsiteX3" fmla="*/ 0 w 12191999"/>
              <a:gd name="connsiteY3" fmla="*/ 0 h 1614974"/>
            </a:gdLst>
            <a:ahLst/>
            <a:cxnLst>
              <a:cxn ang="0">
                <a:pos x="connsiteX0" y="connsiteY0"/>
              </a:cxn>
              <a:cxn ang="0">
                <a:pos x="connsiteX1" y="connsiteY1"/>
              </a:cxn>
              <a:cxn ang="0">
                <a:pos x="connsiteX2" y="connsiteY2"/>
              </a:cxn>
              <a:cxn ang="0">
                <a:pos x="connsiteX3" y="connsiteY3"/>
              </a:cxn>
            </a:cxnLst>
            <a:rect l="l" t="t" r="r" b="b"/>
            <a:pathLst>
              <a:path w="12191999" h="1614974">
                <a:moveTo>
                  <a:pt x="0" y="1614974"/>
                </a:moveTo>
                <a:lnTo>
                  <a:pt x="12191999" y="1614974"/>
                </a:lnTo>
                <a:lnTo>
                  <a:pt x="12191999" y="0"/>
                </a:lnTo>
                <a:lnTo>
                  <a:pt x="0" y="0"/>
                </a:lnTo>
                <a:close/>
              </a:path>
            </a:pathLst>
          </a:custGeom>
        </p:spPr>
      </p:pic>
      <p:sp>
        <p:nvSpPr>
          <p:cNvPr id="2" name="Title 1">
            <a:extLst>
              <a:ext uri="{FF2B5EF4-FFF2-40B4-BE49-F238E27FC236}">
                <a16:creationId xmlns:a16="http://schemas.microsoft.com/office/drawing/2014/main" id="{009CD1D9-8A39-C74E-AB9F-42824560BA4C}"/>
              </a:ext>
            </a:extLst>
          </p:cNvPr>
          <p:cNvSpPr>
            <a:spLocks noGrp="1"/>
          </p:cNvSpPr>
          <p:nvPr>
            <p:ph type="title"/>
          </p:nvPr>
        </p:nvSpPr>
        <p:spPr>
          <a:xfrm>
            <a:off x="805661" y="1401859"/>
            <a:ext cx="3510845" cy="4054282"/>
          </a:xfrm>
        </p:spPr>
        <p:txBody>
          <a:bodyPr>
            <a:normAutofit/>
          </a:bodyPr>
          <a:lstStyle/>
          <a:p>
            <a:r>
              <a:rPr lang="en-US" sz="4000" dirty="0">
                <a:solidFill>
                  <a:srgbClr val="FFFFFF"/>
                </a:solidFill>
              </a:rPr>
              <a:t>Background: </a:t>
            </a:r>
            <a:r>
              <a:rPr lang="en-US" sz="4000" b="1" dirty="0">
                <a:solidFill>
                  <a:srgbClr val="FFFFFF"/>
                </a:solidFill>
              </a:rPr>
              <a:t>Melbourne </a:t>
            </a:r>
            <a:r>
              <a:rPr lang="en-US" sz="4000" b="1" dirty="0" err="1">
                <a:solidFill>
                  <a:srgbClr val="FFFFFF"/>
                </a:solidFill>
              </a:rPr>
              <a:t>v.s</a:t>
            </a:r>
            <a:r>
              <a:rPr lang="en-US" sz="4000" b="1" dirty="0">
                <a:solidFill>
                  <a:srgbClr val="FFFFFF"/>
                </a:solidFill>
              </a:rPr>
              <a:t>. Sydney</a:t>
            </a:r>
          </a:p>
        </p:txBody>
      </p:sp>
      <p:sp>
        <p:nvSpPr>
          <p:cNvPr id="3" name="Content Placeholder 2">
            <a:extLst>
              <a:ext uri="{FF2B5EF4-FFF2-40B4-BE49-F238E27FC236}">
                <a16:creationId xmlns:a16="http://schemas.microsoft.com/office/drawing/2014/main" id="{6C040C41-BE3F-3141-9C75-30E8E5E94304}"/>
              </a:ext>
            </a:extLst>
          </p:cNvPr>
          <p:cNvSpPr>
            <a:spLocks noGrp="1"/>
          </p:cNvSpPr>
          <p:nvPr>
            <p:ph idx="1"/>
          </p:nvPr>
        </p:nvSpPr>
        <p:spPr>
          <a:xfrm>
            <a:off x="5257800" y="1553134"/>
            <a:ext cx="6128539" cy="3751732"/>
          </a:xfrm>
        </p:spPr>
        <p:txBody>
          <a:bodyPr anchor="ctr">
            <a:normAutofit/>
          </a:bodyPr>
          <a:lstStyle/>
          <a:p>
            <a:r>
              <a:rPr lang="en-US" sz="1700">
                <a:solidFill>
                  <a:srgbClr val="FFFFFF"/>
                </a:solidFill>
              </a:rPr>
              <a:t>Sydney city council comprises of 25 km</a:t>
            </a:r>
            <a:r>
              <a:rPr lang="en-US" sz="1700" baseline="30000">
                <a:solidFill>
                  <a:srgbClr val="FFFFFF"/>
                </a:solidFill>
              </a:rPr>
              <a:t>2</a:t>
            </a:r>
            <a:r>
              <a:rPr lang="en-US" sz="1700">
                <a:solidFill>
                  <a:srgbClr val="FFFFFF"/>
                </a:solidFill>
              </a:rPr>
              <a:t> smaller than Melbourne city council at 37 km</a:t>
            </a:r>
            <a:r>
              <a:rPr lang="en-US" sz="1700" baseline="30000">
                <a:solidFill>
                  <a:srgbClr val="FFFFFF"/>
                </a:solidFill>
              </a:rPr>
              <a:t>2</a:t>
            </a:r>
            <a:r>
              <a:rPr lang="en-US" sz="1700">
                <a:solidFill>
                  <a:srgbClr val="FFFFFF"/>
                </a:solidFill>
              </a:rPr>
              <a:t> but still has more café’s then Melbourne. This could be because Melbournian’s love their coffee and prefer to call the venue a coffee shop? (See Melbourne Venues)</a:t>
            </a:r>
          </a:p>
          <a:p>
            <a:r>
              <a:rPr lang="en-US" sz="1700">
                <a:solidFill>
                  <a:srgbClr val="FFFFFF"/>
                </a:solidFill>
              </a:rPr>
              <a:t>Both cities have a large number of café’s, restaurants and bars of many varieties that indicate their cosmopolitan populations. Sydney is a more business focused city, attracts tourists who are only visiting one city in Australia and is older than Melbourne.</a:t>
            </a:r>
          </a:p>
          <a:p>
            <a:r>
              <a:rPr lang="en-US" sz="1700">
                <a:solidFill>
                  <a:srgbClr val="FFFFFF"/>
                </a:solidFill>
              </a:rPr>
              <a:t>Melbourne is Australia’s sporting capital (at least if you follow cricket and Aussie rules – AFL). Sydney sports fans typically follow rugby first, everything else second. Melbourne hosts the Formula 1 every year as well as the Australian Open (Tennis).</a:t>
            </a:r>
          </a:p>
        </p:txBody>
      </p:sp>
      <p:sp>
        <p:nvSpPr>
          <p:cNvPr id="14" name="Rectangle 13">
            <a:extLst>
              <a:ext uri="{FF2B5EF4-FFF2-40B4-BE49-F238E27FC236}">
                <a16:creationId xmlns:a16="http://schemas.microsoft.com/office/drawing/2014/main" id="{9E0A01E6-95B9-424D-93AE-19F4928DFD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044454"/>
            <a:ext cx="12188952" cy="81354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905583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8">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0">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2" name="Title 1">
            <a:extLst>
              <a:ext uri="{FF2B5EF4-FFF2-40B4-BE49-F238E27FC236}">
                <a16:creationId xmlns:a16="http://schemas.microsoft.com/office/drawing/2014/main" id="{7CCF5BE0-F0CA-0644-95CD-1632B73A2FE4}"/>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kern="1200" dirty="0">
                <a:solidFill>
                  <a:srgbClr val="FFFFFF"/>
                </a:solidFill>
                <a:latin typeface="+mj-lt"/>
                <a:ea typeface="+mj-ea"/>
                <a:cs typeface="+mj-cs"/>
              </a:rPr>
              <a:t>Summary of Results</a:t>
            </a:r>
          </a:p>
        </p:txBody>
      </p:sp>
      <p:sp>
        <p:nvSpPr>
          <p:cNvPr id="4" name="Text Placeholder 3">
            <a:extLst>
              <a:ext uri="{FF2B5EF4-FFF2-40B4-BE49-F238E27FC236}">
                <a16:creationId xmlns:a16="http://schemas.microsoft.com/office/drawing/2014/main" id="{0C46B61A-5F2E-834A-A284-183496538493}"/>
              </a:ext>
            </a:extLst>
          </p:cNvPr>
          <p:cNvSpPr>
            <a:spLocks noGrp="1"/>
          </p:cNvSpPr>
          <p:nvPr>
            <p:ph type="body" idx="1"/>
          </p:nvPr>
        </p:nvSpPr>
        <p:spPr>
          <a:xfrm>
            <a:off x="804788" y="5318990"/>
            <a:ext cx="9416898" cy="723670"/>
          </a:xfrm>
        </p:spPr>
        <p:txBody>
          <a:bodyPr vert="horz" lIns="91440" tIns="45720" rIns="91440" bIns="45720" rtlCol="0" anchor="ctr">
            <a:normAutofit/>
          </a:bodyPr>
          <a:lstStyle/>
          <a:p>
            <a:r>
              <a:rPr lang="en-US" sz="2200" kern="1200">
                <a:solidFill>
                  <a:srgbClr val="000000"/>
                </a:solidFill>
                <a:latin typeface="+mn-lt"/>
                <a:ea typeface="+mn-ea"/>
                <a:cs typeface="+mn-cs"/>
              </a:rPr>
              <a:t>Venues across both cities: Top Venue Types in each city and surrounding neighbourhoods</a:t>
            </a:r>
          </a:p>
        </p:txBody>
      </p:sp>
    </p:spTree>
    <p:extLst>
      <p:ext uri="{BB962C8B-B14F-4D97-AF65-F5344CB8AC3E}">
        <p14:creationId xmlns:p14="http://schemas.microsoft.com/office/powerpoint/2010/main" val="13025430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a:xfrm>
            <a:off x="293847" y="365125"/>
            <a:ext cx="11059953" cy="1325563"/>
          </a:xfrm>
        </p:spPr>
        <p:txBody>
          <a:bodyPr/>
          <a:lstStyle/>
          <a:p>
            <a:r>
              <a:rPr lang="en-US" b="1" dirty="0"/>
              <a:t>Venues (Melbourne)</a:t>
            </a:r>
          </a:p>
        </p:txBody>
      </p:sp>
      <p:pic>
        <p:nvPicPr>
          <p:cNvPr id="5" name="Content Placeholder 4" descr="A screenshot of a cell phone&#10;&#10;Description automatically generated">
            <a:extLst>
              <a:ext uri="{FF2B5EF4-FFF2-40B4-BE49-F238E27FC236}">
                <a16:creationId xmlns:a16="http://schemas.microsoft.com/office/drawing/2014/main" id="{54834653-6320-1342-9F21-08448850C6D0}"/>
              </a:ext>
            </a:extLst>
          </p:cNvPr>
          <p:cNvPicPr>
            <a:picLocks noGrp="1" noChangeAspect="1"/>
          </p:cNvPicPr>
          <p:nvPr>
            <p:ph idx="1"/>
          </p:nvPr>
        </p:nvPicPr>
        <p:blipFill rotWithShape="1">
          <a:blip r:embed="rId2"/>
          <a:stretch/>
        </p:blipFill>
        <p:spPr>
          <a:xfrm>
            <a:off x="5132055" y="2085117"/>
            <a:ext cx="6944735" cy="435133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screenshot of a cell phone&#10;&#10;Description automatically generated">
            <a:extLst>
              <a:ext uri="{FF2B5EF4-FFF2-40B4-BE49-F238E27FC236}">
                <a16:creationId xmlns:a16="http://schemas.microsoft.com/office/drawing/2014/main" id="{DEEA2EC1-5DCE-5B4E-9F9E-E2FD0B99F92F}"/>
              </a:ext>
            </a:extLst>
          </p:cNvPr>
          <p:cNvPicPr>
            <a:picLocks noChangeAspect="1"/>
          </p:cNvPicPr>
          <p:nvPr/>
        </p:nvPicPr>
        <p:blipFill rotWithShape="1">
          <a:blip r:embed="rId3"/>
          <a:srcRect t="9605"/>
          <a:stretch/>
        </p:blipFill>
        <p:spPr>
          <a:xfrm>
            <a:off x="2987620" y="2060403"/>
            <a:ext cx="1996151" cy="2854411"/>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AAA0AA1E-B674-B245-9678-F200D80BDB15}"/>
              </a:ext>
            </a:extLst>
          </p:cNvPr>
          <p:cNvSpPr txBox="1"/>
          <p:nvPr/>
        </p:nvSpPr>
        <p:spPr>
          <a:xfrm>
            <a:off x="249864" y="1715593"/>
            <a:ext cx="2579835" cy="4801314"/>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US" dirty="0"/>
              <a:t>Melbourne Venues are dominated by Café’s and Coffee Shops followed by bars. Very much confirming the reputation that Melbourne has for a great social culture.</a:t>
            </a:r>
          </a:p>
          <a:p>
            <a:endParaRPr lang="en-US" dirty="0"/>
          </a:p>
          <a:p>
            <a:r>
              <a:rPr lang="en-US" dirty="0"/>
              <a:t>Little Italy is within the Carlton Neighbourhood and contains many Italian Restaurants.</a:t>
            </a:r>
          </a:p>
          <a:p>
            <a:endParaRPr lang="en-US" dirty="0"/>
          </a:p>
          <a:p>
            <a:r>
              <a:rPr lang="en-US" dirty="0"/>
              <a:t>Everything looks good so far and confirms what we know about Melbourne</a:t>
            </a:r>
          </a:p>
        </p:txBody>
      </p:sp>
      <p:sp>
        <p:nvSpPr>
          <p:cNvPr id="9" name="TextBox 8">
            <a:extLst>
              <a:ext uri="{FF2B5EF4-FFF2-40B4-BE49-F238E27FC236}">
                <a16:creationId xmlns:a16="http://schemas.microsoft.com/office/drawing/2014/main" id="{5F23DE80-3319-5E4C-9D4E-C7230CF5DDDE}"/>
              </a:ext>
            </a:extLst>
          </p:cNvPr>
          <p:cNvSpPr txBox="1"/>
          <p:nvPr/>
        </p:nvSpPr>
        <p:spPr>
          <a:xfrm>
            <a:off x="2987620" y="1715593"/>
            <a:ext cx="1912383" cy="276999"/>
          </a:xfrm>
          <a:prstGeom prst="rect">
            <a:avLst/>
          </a:prstGeom>
          <a:noFill/>
        </p:spPr>
        <p:txBody>
          <a:bodyPr wrap="none" rtlCol="0">
            <a:spAutoFit/>
          </a:bodyPr>
          <a:lstStyle/>
          <a:p>
            <a:r>
              <a:rPr lang="en-US" sz="1200" b="1" dirty="0"/>
              <a:t>Top 10 Venue Types (</a:t>
            </a:r>
            <a:r>
              <a:rPr lang="en-US" sz="1200" b="1" dirty="0" err="1"/>
              <a:t>Melb</a:t>
            </a:r>
            <a:r>
              <a:rPr lang="en-US" sz="1200" b="1" dirty="0"/>
              <a:t>)</a:t>
            </a:r>
          </a:p>
        </p:txBody>
      </p:sp>
      <p:sp>
        <p:nvSpPr>
          <p:cNvPr id="15" name="TextBox 14">
            <a:extLst>
              <a:ext uri="{FF2B5EF4-FFF2-40B4-BE49-F238E27FC236}">
                <a16:creationId xmlns:a16="http://schemas.microsoft.com/office/drawing/2014/main" id="{46DD1735-261D-8F4D-A52E-FFAFF8BF5AF8}"/>
              </a:ext>
            </a:extLst>
          </p:cNvPr>
          <p:cNvSpPr txBox="1"/>
          <p:nvPr/>
        </p:nvSpPr>
        <p:spPr>
          <a:xfrm>
            <a:off x="4983771" y="1709159"/>
            <a:ext cx="3209212" cy="276999"/>
          </a:xfrm>
          <a:prstGeom prst="rect">
            <a:avLst/>
          </a:prstGeom>
          <a:noFill/>
        </p:spPr>
        <p:txBody>
          <a:bodyPr wrap="none" rtlCol="0">
            <a:spAutoFit/>
          </a:bodyPr>
          <a:lstStyle/>
          <a:p>
            <a:r>
              <a:rPr lang="en-US" sz="1200" b="1" dirty="0"/>
              <a:t>Top 10 Venue Types per Neighbourhood (</a:t>
            </a:r>
            <a:r>
              <a:rPr lang="en-US" sz="1200" b="1" dirty="0" err="1"/>
              <a:t>Melb</a:t>
            </a:r>
            <a:r>
              <a:rPr lang="en-US" sz="1200" b="1" dirty="0"/>
              <a:t>)</a:t>
            </a:r>
          </a:p>
        </p:txBody>
      </p:sp>
    </p:spTree>
    <p:extLst>
      <p:ext uri="{BB962C8B-B14F-4D97-AF65-F5344CB8AC3E}">
        <p14:creationId xmlns:p14="http://schemas.microsoft.com/office/powerpoint/2010/main" val="28637155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2CF011-6AE5-FE4D-B90D-E66A087B5C38}"/>
              </a:ext>
            </a:extLst>
          </p:cNvPr>
          <p:cNvSpPr>
            <a:spLocks noGrp="1"/>
          </p:cNvSpPr>
          <p:nvPr>
            <p:ph type="title"/>
          </p:nvPr>
        </p:nvSpPr>
        <p:spPr>
          <a:xfrm>
            <a:off x="308920" y="365125"/>
            <a:ext cx="11044880" cy="1325563"/>
          </a:xfrm>
        </p:spPr>
        <p:txBody>
          <a:bodyPr/>
          <a:lstStyle/>
          <a:p>
            <a:r>
              <a:rPr lang="en-US" dirty="0"/>
              <a:t>Venues (Sydney)</a:t>
            </a:r>
          </a:p>
        </p:txBody>
      </p:sp>
      <p:pic>
        <p:nvPicPr>
          <p:cNvPr id="5" name="Content Placeholder 4" descr="A screenshot of a cell phone&#10;&#10;Description automatically generated">
            <a:extLst>
              <a:ext uri="{FF2B5EF4-FFF2-40B4-BE49-F238E27FC236}">
                <a16:creationId xmlns:a16="http://schemas.microsoft.com/office/drawing/2014/main" id="{E90C89A3-27E2-E048-B8F5-CEFB9697C388}"/>
              </a:ext>
            </a:extLst>
          </p:cNvPr>
          <p:cNvPicPr>
            <a:picLocks noGrp="1" noChangeAspect="1"/>
          </p:cNvPicPr>
          <p:nvPr>
            <p:ph idx="1"/>
          </p:nvPr>
        </p:nvPicPr>
        <p:blipFill>
          <a:blip r:embed="rId2"/>
          <a:stretch>
            <a:fillRect/>
          </a:stretch>
        </p:blipFill>
        <p:spPr>
          <a:xfrm>
            <a:off x="5048198" y="2088295"/>
            <a:ext cx="6996770" cy="36575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7" name="Picture 6" descr="A screenshot of a cell phone&#10;&#10;Description automatically generated">
            <a:extLst>
              <a:ext uri="{FF2B5EF4-FFF2-40B4-BE49-F238E27FC236}">
                <a16:creationId xmlns:a16="http://schemas.microsoft.com/office/drawing/2014/main" id="{F896927D-2C1A-6B42-9FAE-3F2AEF138F8A}"/>
              </a:ext>
            </a:extLst>
          </p:cNvPr>
          <p:cNvPicPr>
            <a:picLocks noChangeAspect="1"/>
          </p:cNvPicPr>
          <p:nvPr/>
        </p:nvPicPr>
        <p:blipFill rotWithShape="1">
          <a:blip r:embed="rId3"/>
          <a:srcRect t="8915"/>
          <a:stretch/>
        </p:blipFill>
        <p:spPr>
          <a:xfrm>
            <a:off x="3019967" y="2088296"/>
            <a:ext cx="1880036" cy="277711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8" name="TextBox 7">
            <a:extLst>
              <a:ext uri="{FF2B5EF4-FFF2-40B4-BE49-F238E27FC236}">
                <a16:creationId xmlns:a16="http://schemas.microsoft.com/office/drawing/2014/main" id="{B687F99F-3596-8C4E-9C6C-61D0041DC098}"/>
              </a:ext>
            </a:extLst>
          </p:cNvPr>
          <p:cNvSpPr txBox="1"/>
          <p:nvPr/>
        </p:nvSpPr>
        <p:spPr>
          <a:xfrm>
            <a:off x="2987620" y="1715593"/>
            <a:ext cx="1912383" cy="276999"/>
          </a:xfrm>
          <a:prstGeom prst="rect">
            <a:avLst/>
          </a:prstGeom>
          <a:noFill/>
        </p:spPr>
        <p:txBody>
          <a:bodyPr wrap="none" rtlCol="0">
            <a:spAutoFit/>
          </a:bodyPr>
          <a:lstStyle/>
          <a:p>
            <a:r>
              <a:rPr lang="en-US" sz="1200" b="1" dirty="0"/>
              <a:t>Top 10 Venue Types (</a:t>
            </a:r>
            <a:r>
              <a:rPr lang="en-US" sz="1200" b="1" dirty="0" err="1"/>
              <a:t>Melb</a:t>
            </a:r>
            <a:r>
              <a:rPr lang="en-US" sz="1200" b="1" dirty="0"/>
              <a:t>)</a:t>
            </a:r>
          </a:p>
        </p:txBody>
      </p:sp>
      <p:sp>
        <p:nvSpPr>
          <p:cNvPr id="9" name="TextBox 8">
            <a:extLst>
              <a:ext uri="{FF2B5EF4-FFF2-40B4-BE49-F238E27FC236}">
                <a16:creationId xmlns:a16="http://schemas.microsoft.com/office/drawing/2014/main" id="{C3D0ACA2-F57C-7B47-B2E6-C439BD3A6F8D}"/>
              </a:ext>
            </a:extLst>
          </p:cNvPr>
          <p:cNvSpPr txBox="1"/>
          <p:nvPr/>
        </p:nvSpPr>
        <p:spPr>
          <a:xfrm>
            <a:off x="4983771" y="1709159"/>
            <a:ext cx="3209212" cy="276999"/>
          </a:xfrm>
          <a:prstGeom prst="rect">
            <a:avLst/>
          </a:prstGeom>
          <a:noFill/>
        </p:spPr>
        <p:txBody>
          <a:bodyPr wrap="none" rtlCol="0">
            <a:spAutoFit/>
          </a:bodyPr>
          <a:lstStyle/>
          <a:p>
            <a:r>
              <a:rPr lang="en-US" sz="1200" b="1" dirty="0"/>
              <a:t>Top 10 Venue Types per Neighbourhood (</a:t>
            </a:r>
            <a:r>
              <a:rPr lang="en-US" sz="1200" b="1" dirty="0" err="1"/>
              <a:t>Melb</a:t>
            </a:r>
            <a:r>
              <a:rPr lang="en-US" sz="1200" b="1" dirty="0"/>
              <a:t>)</a:t>
            </a:r>
          </a:p>
        </p:txBody>
      </p:sp>
      <p:sp>
        <p:nvSpPr>
          <p:cNvPr id="10" name="TextBox 9">
            <a:extLst>
              <a:ext uri="{FF2B5EF4-FFF2-40B4-BE49-F238E27FC236}">
                <a16:creationId xmlns:a16="http://schemas.microsoft.com/office/drawing/2014/main" id="{8D179E63-EDB0-664E-8F01-F6D7AFED1C57}"/>
              </a:ext>
            </a:extLst>
          </p:cNvPr>
          <p:cNvSpPr txBox="1"/>
          <p:nvPr/>
        </p:nvSpPr>
        <p:spPr>
          <a:xfrm>
            <a:off x="308920" y="1800802"/>
            <a:ext cx="2530506" cy="4801314"/>
          </a:xfrm>
          <a:prstGeom prst="rect">
            <a:avLst/>
          </a:prstGeom>
        </p:spPr>
        <p:style>
          <a:lnRef idx="1">
            <a:schemeClr val="accent1"/>
          </a:lnRef>
          <a:fillRef idx="3">
            <a:schemeClr val="accent1"/>
          </a:fillRef>
          <a:effectRef idx="2">
            <a:schemeClr val="accent1"/>
          </a:effectRef>
          <a:fontRef idx="minor">
            <a:schemeClr val="lt1"/>
          </a:fontRef>
        </p:style>
        <p:txBody>
          <a:bodyPr wrap="square" rtlCol="0">
            <a:spAutoFit/>
          </a:bodyPr>
          <a:lstStyle/>
          <a:p>
            <a:r>
              <a:rPr lang="en-US" dirty="0"/>
              <a:t>Sydney has a similar list of venues across the city council with more pubs and parks then Melbourne. Italian Restaurants also feature prominently as do Thai Restaurants.</a:t>
            </a:r>
          </a:p>
          <a:p>
            <a:endParaRPr lang="en-US" dirty="0"/>
          </a:p>
          <a:p>
            <a:r>
              <a:rPr lang="en-US" dirty="0"/>
              <a:t>Within the top venues in each </a:t>
            </a:r>
            <a:r>
              <a:rPr lang="en-US" dirty="0" err="1"/>
              <a:t>neighbourhood</a:t>
            </a:r>
            <a:r>
              <a:rPr lang="en-US" dirty="0"/>
              <a:t> you can clearly see some differences such as Alexandria with a furniture store, gym, playground and pet store.</a:t>
            </a:r>
          </a:p>
        </p:txBody>
      </p:sp>
    </p:spTree>
    <p:extLst>
      <p:ext uri="{BB962C8B-B14F-4D97-AF65-F5344CB8AC3E}">
        <p14:creationId xmlns:p14="http://schemas.microsoft.com/office/powerpoint/2010/main" val="20022648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6197D16-FE75-4A0E-A0C9-28C0F04A4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557022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FA8FCEC6-4B30-4FF2-8B32-504BEAEA3A16}"/>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rcRect t="45716" b="9820"/>
          <a:stretch>
            <a:fillRect/>
          </a:stretch>
        </p:blipFill>
        <p:spPr>
          <a:xfrm>
            <a:off x="0" y="3808676"/>
            <a:ext cx="12192000" cy="3049325"/>
          </a:xfrm>
          <a:custGeom>
            <a:avLst/>
            <a:gdLst>
              <a:gd name="connsiteX0" fmla="*/ 0 w 12192000"/>
              <a:gd name="connsiteY0" fmla="*/ 0 h 3049325"/>
              <a:gd name="connsiteX1" fmla="*/ 12192000 w 12192000"/>
              <a:gd name="connsiteY1" fmla="*/ 0 h 3049325"/>
              <a:gd name="connsiteX2" fmla="*/ 12192000 w 12192000"/>
              <a:gd name="connsiteY2" fmla="*/ 3049325 h 3049325"/>
              <a:gd name="connsiteX3" fmla="*/ 0 w 12192000"/>
              <a:gd name="connsiteY3" fmla="*/ 3049325 h 3049325"/>
            </a:gdLst>
            <a:ahLst/>
            <a:cxnLst>
              <a:cxn ang="0">
                <a:pos x="connsiteX0" y="connsiteY0"/>
              </a:cxn>
              <a:cxn ang="0">
                <a:pos x="connsiteX1" y="connsiteY1"/>
              </a:cxn>
              <a:cxn ang="0">
                <a:pos x="connsiteX2" y="connsiteY2"/>
              </a:cxn>
              <a:cxn ang="0">
                <a:pos x="connsiteX3" y="connsiteY3"/>
              </a:cxn>
            </a:cxnLst>
            <a:rect l="l" t="t" r="r" b="b"/>
            <a:pathLst>
              <a:path w="12192000" h="3049325">
                <a:moveTo>
                  <a:pt x="0" y="0"/>
                </a:moveTo>
                <a:lnTo>
                  <a:pt x="12192000" y="0"/>
                </a:lnTo>
                <a:lnTo>
                  <a:pt x="12192000" y="3049325"/>
                </a:lnTo>
                <a:lnTo>
                  <a:pt x="0" y="3049325"/>
                </a:lnTo>
                <a:close/>
              </a:path>
            </a:pathLst>
          </a:custGeom>
        </p:spPr>
      </p:pic>
      <p:sp>
        <p:nvSpPr>
          <p:cNvPr id="4" name="Title 3">
            <a:extLst>
              <a:ext uri="{FF2B5EF4-FFF2-40B4-BE49-F238E27FC236}">
                <a16:creationId xmlns:a16="http://schemas.microsoft.com/office/drawing/2014/main" id="{7CD90FF2-3EA1-894D-BBF7-3488F3692FE8}"/>
              </a:ext>
            </a:extLst>
          </p:cNvPr>
          <p:cNvSpPr>
            <a:spLocks noGrp="1"/>
          </p:cNvSpPr>
          <p:nvPr>
            <p:ph type="title"/>
          </p:nvPr>
        </p:nvSpPr>
        <p:spPr>
          <a:xfrm>
            <a:off x="804484" y="1191796"/>
            <a:ext cx="10021446" cy="2976344"/>
          </a:xfrm>
        </p:spPr>
        <p:txBody>
          <a:bodyPr vert="horz" lIns="91440" tIns="45720" rIns="91440" bIns="45720" rtlCol="0" anchor="ctr">
            <a:normAutofit/>
          </a:bodyPr>
          <a:lstStyle/>
          <a:p>
            <a:r>
              <a:rPr lang="en-US" sz="6600" kern="1200">
                <a:solidFill>
                  <a:srgbClr val="FFFFFF"/>
                </a:solidFill>
                <a:latin typeface="+mj-lt"/>
                <a:ea typeface="+mj-ea"/>
                <a:cs typeface="+mj-cs"/>
              </a:rPr>
              <a:t>Clustering/Segmentation</a:t>
            </a:r>
          </a:p>
        </p:txBody>
      </p:sp>
      <p:sp>
        <p:nvSpPr>
          <p:cNvPr id="5" name="Text Placeholder 4">
            <a:extLst>
              <a:ext uri="{FF2B5EF4-FFF2-40B4-BE49-F238E27FC236}">
                <a16:creationId xmlns:a16="http://schemas.microsoft.com/office/drawing/2014/main" id="{931F554A-68F3-5547-8310-1865C1864AEA}"/>
              </a:ext>
            </a:extLst>
          </p:cNvPr>
          <p:cNvSpPr>
            <a:spLocks noGrp="1"/>
          </p:cNvSpPr>
          <p:nvPr>
            <p:ph type="body" idx="1"/>
          </p:nvPr>
        </p:nvSpPr>
        <p:spPr>
          <a:xfrm>
            <a:off x="804788" y="5318990"/>
            <a:ext cx="9416898" cy="723670"/>
          </a:xfrm>
        </p:spPr>
        <p:txBody>
          <a:bodyPr vert="horz" lIns="91440" tIns="45720" rIns="91440" bIns="45720" rtlCol="0" anchor="ctr">
            <a:normAutofit/>
          </a:bodyPr>
          <a:lstStyle/>
          <a:p>
            <a:r>
              <a:rPr lang="en-US" sz="2200" kern="1200">
                <a:solidFill>
                  <a:srgbClr val="000000"/>
                </a:solidFill>
                <a:latin typeface="+mn-lt"/>
                <a:ea typeface="+mn-ea"/>
                <a:cs typeface="+mn-cs"/>
              </a:rPr>
              <a:t>Review of clustering neighbourhoods based on their venue types and basic statistics (ABS 2016 postcode summary statistics)</a:t>
            </a:r>
          </a:p>
        </p:txBody>
      </p:sp>
    </p:spTree>
    <p:extLst>
      <p:ext uri="{BB962C8B-B14F-4D97-AF65-F5344CB8AC3E}">
        <p14:creationId xmlns:p14="http://schemas.microsoft.com/office/powerpoint/2010/main" val="9231847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a:t>Neighbourhood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a:xfrm>
            <a:off x="838200" y="1690688"/>
            <a:ext cx="7280188" cy="4486275"/>
          </a:xfrm>
        </p:spPr>
        <p:txBody>
          <a:bodyPr>
            <a:normAutofit fontScale="85000" lnSpcReduction="20000"/>
          </a:bodyPr>
          <a:lstStyle/>
          <a:p>
            <a:pPr marL="0" indent="0">
              <a:buNone/>
            </a:pPr>
            <a:r>
              <a:rPr lang="en-US" b="1" dirty="0"/>
              <a:t>Melbourne</a:t>
            </a:r>
          </a:p>
          <a:p>
            <a:pPr marL="0" indent="0">
              <a:buNone/>
            </a:pPr>
            <a:r>
              <a:rPr lang="en-US" dirty="0"/>
              <a:t>The clusters represent some interesting results, but also seem consistent with the venue data available for each area.</a:t>
            </a:r>
          </a:p>
          <a:p>
            <a:r>
              <a:rPr lang="en-US" b="1" dirty="0"/>
              <a:t>Red: </a:t>
            </a:r>
            <a:r>
              <a:rPr lang="en-US" dirty="0"/>
              <a:t>includes the MCG Cricket/Football Stadium, Tennis Stadium, Zoo, Parks, </a:t>
            </a:r>
            <a:r>
              <a:rPr lang="en-US" dirty="0" err="1"/>
              <a:t>etc</a:t>
            </a:r>
            <a:r>
              <a:rPr lang="en-US" dirty="0"/>
              <a:t> (in both areas – the docks is a little weird)</a:t>
            </a:r>
          </a:p>
          <a:p>
            <a:r>
              <a:rPr lang="en-US" b="1" dirty="0"/>
              <a:t>Purple: </a:t>
            </a:r>
            <a:r>
              <a:rPr lang="en-US" dirty="0"/>
              <a:t>covers the majority of Melbourne and represents areas with many restaurants and cafes (and are more residential than other areas)</a:t>
            </a:r>
          </a:p>
          <a:p>
            <a:r>
              <a:rPr lang="en-US" b="1" dirty="0"/>
              <a:t>Orange: </a:t>
            </a:r>
            <a:r>
              <a:rPr lang="en-US" dirty="0"/>
              <a:t>this covers Docklands and North Carlton. It is an interesting combination</a:t>
            </a:r>
          </a:p>
          <a:p>
            <a:r>
              <a:rPr lang="en-US" b="1" dirty="0"/>
              <a:t>Green: </a:t>
            </a:r>
            <a:r>
              <a:rPr lang="en-US" dirty="0"/>
              <a:t>interesting too, includes an old favourite with an upcoming area of Melbourne</a:t>
            </a:r>
          </a:p>
          <a:p>
            <a:endParaRPr lang="en-US" dirty="0"/>
          </a:p>
        </p:txBody>
      </p:sp>
      <p:pic>
        <p:nvPicPr>
          <p:cNvPr id="8" name="Picture 7" descr="A picture containing text, map&#10;&#10;Description automatically generated">
            <a:extLst>
              <a:ext uri="{FF2B5EF4-FFF2-40B4-BE49-F238E27FC236}">
                <a16:creationId xmlns:a16="http://schemas.microsoft.com/office/drawing/2014/main" id="{FDDBE514-AC97-9540-AD7A-2560DC8C6AF6}"/>
              </a:ext>
            </a:extLst>
          </p:cNvPr>
          <p:cNvPicPr>
            <a:picLocks noChangeAspect="1"/>
          </p:cNvPicPr>
          <p:nvPr/>
        </p:nvPicPr>
        <p:blipFill rotWithShape="1">
          <a:blip r:embed="rId2"/>
          <a:srcRect l="15951" r="32714" b="-66"/>
          <a:stretch/>
        </p:blipFill>
        <p:spPr>
          <a:xfrm>
            <a:off x="8118388" y="1690688"/>
            <a:ext cx="3645243" cy="3018224"/>
          </a:xfrm>
          <a:prstGeom prst="rect">
            <a:avLst/>
          </a:prstGeom>
        </p:spPr>
      </p:pic>
    </p:spTree>
    <p:extLst>
      <p:ext uri="{BB962C8B-B14F-4D97-AF65-F5344CB8AC3E}">
        <p14:creationId xmlns:p14="http://schemas.microsoft.com/office/powerpoint/2010/main" val="36129630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8131B3-3EB4-8741-A4A4-A888C371526C}"/>
              </a:ext>
            </a:extLst>
          </p:cNvPr>
          <p:cNvSpPr>
            <a:spLocks noGrp="1"/>
          </p:cNvSpPr>
          <p:nvPr>
            <p:ph type="title"/>
          </p:nvPr>
        </p:nvSpPr>
        <p:spPr/>
        <p:txBody>
          <a:bodyPr/>
          <a:lstStyle/>
          <a:p>
            <a:r>
              <a:rPr lang="en-US" dirty="0"/>
              <a:t>Neighbourhood Clusters/Segments</a:t>
            </a:r>
          </a:p>
        </p:txBody>
      </p:sp>
      <p:sp>
        <p:nvSpPr>
          <p:cNvPr id="3" name="Content Placeholder 2">
            <a:extLst>
              <a:ext uri="{FF2B5EF4-FFF2-40B4-BE49-F238E27FC236}">
                <a16:creationId xmlns:a16="http://schemas.microsoft.com/office/drawing/2014/main" id="{C1978AE4-FF4A-2445-86FA-B5F629BEDFE1}"/>
              </a:ext>
            </a:extLst>
          </p:cNvPr>
          <p:cNvSpPr>
            <a:spLocks noGrp="1"/>
          </p:cNvSpPr>
          <p:nvPr>
            <p:ph idx="1"/>
          </p:nvPr>
        </p:nvSpPr>
        <p:spPr>
          <a:xfrm>
            <a:off x="838200" y="1825625"/>
            <a:ext cx="7416114" cy="4351338"/>
          </a:xfrm>
        </p:spPr>
        <p:txBody>
          <a:bodyPr>
            <a:normAutofit fontScale="85000" lnSpcReduction="20000"/>
          </a:bodyPr>
          <a:lstStyle/>
          <a:p>
            <a:pPr marL="0" indent="0">
              <a:buNone/>
            </a:pPr>
            <a:r>
              <a:rPr lang="en-US" b="1" dirty="0"/>
              <a:t>Sydney</a:t>
            </a:r>
          </a:p>
          <a:p>
            <a:pPr marL="0" indent="0">
              <a:buNone/>
            </a:pPr>
            <a:r>
              <a:rPr lang="en-US" dirty="0"/>
              <a:t>I know a lot less (so hard to confirm what the data is saying) about Sydney, but can see that the clusters here look more like a wave as we move further away from the CBD.</a:t>
            </a:r>
          </a:p>
          <a:p>
            <a:r>
              <a:rPr lang="en-US" b="1" dirty="0"/>
              <a:t>Purple: </a:t>
            </a:r>
            <a:r>
              <a:rPr lang="en-US" dirty="0"/>
              <a:t>Covers the main CBD, popular Habour venues and extends up through Paddington also popular with restaurants and bars.</a:t>
            </a:r>
          </a:p>
          <a:p>
            <a:r>
              <a:rPr lang="en-US" b="1" dirty="0"/>
              <a:t>Red: </a:t>
            </a:r>
            <a:r>
              <a:rPr lang="en-US" dirty="0"/>
              <a:t>Lower density living, but similar features to purple. More focused on specific eating/drinking strips than the CBD</a:t>
            </a:r>
          </a:p>
          <a:p>
            <a:r>
              <a:rPr lang="en-US" b="1" dirty="0"/>
              <a:t>Orange: </a:t>
            </a:r>
            <a:r>
              <a:rPr lang="en-US" dirty="0"/>
              <a:t>Closer to parks and airport, less densely populated and more grocery stores</a:t>
            </a:r>
          </a:p>
          <a:p>
            <a:r>
              <a:rPr lang="en-US" b="1" dirty="0"/>
              <a:t>Green: </a:t>
            </a:r>
            <a:r>
              <a:rPr lang="en-US" dirty="0"/>
              <a:t>More industrial area closer to the airport</a:t>
            </a:r>
          </a:p>
        </p:txBody>
      </p:sp>
      <p:pic>
        <p:nvPicPr>
          <p:cNvPr id="6" name="Picture 5" descr="A picture containing text, map&#10;&#10;Description automatically generated">
            <a:extLst>
              <a:ext uri="{FF2B5EF4-FFF2-40B4-BE49-F238E27FC236}">
                <a16:creationId xmlns:a16="http://schemas.microsoft.com/office/drawing/2014/main" id="{1FA0749A-1CBD-5E46-A1F1-4D0B84D1C128}"/>
              </a:ext>
            </a:extLst>
          </p:cNvPr>
          <p:cNvPicPr>
            <a:picLocks noChangeAspect="1"/>
          </p:cNvPicPr>
          <p:nvPr/>
        </p:nvPicPr>
        <p:blipFill rotWithShape="1">
          <a:blip r:embed="rId2"/>
          <a:srcRect l="30228" t="14556" r="31679" b="13882"/>
          <a:stretch/>
        </p:blipFill>
        <p:spPr>
          <a:xfrm>
            <a:off x="8400533" y="1872048"/>
            <a:ext cx="3179807" cy="3577281"/>
          </a:xfrm>
          <a:prstGeom prst="rect">
            <a:avLst/>
          </a:prstGeom>
        </p:spPr>
      </p:pic>
    </p:spTree>
    <p:extLst>
      <p:ext uri="{BB962C8B-B14F-4D97-AF65-F5344CB8AC3E}">
        <p14:creationId xmlns:p14="http://schemas.microsoft.com/office/powerpoint/2010/main" val="16220702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1177</Words>
  <Application>Microsoft Macintosh PowerPoint</Application>
  <PresentationFormat>Widescreen</PresentationFormat>
  <Paragraphs>88</Paragraphs>
  <Slides>15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Calibri Light</vt:lpstr>
      <vt:lpstr>Office Theme</vt:lpstr>
      <vt:lpstr>PowerPoint Presentation</vt:lpstr>
      <vt:lpstr>Problem Statement</vt:lpstr>
      <vt:lpstr>Background: Melbourne v.s. Sydney</vt:lpstr>
      <vt:lpstr>Summary of Results</vt:lpstr>
      <vt:lpstr>Venues (Melbourne)</vt:lpstr>
      <vt:lpstr>Venues (Sydney)</vt:lpstr>
      <vt:lpstr>Clustering/Segmentation</vt:lpstr>
      <vt:lpstr>Neighbourhood Clusters/Segments</vt:lpstr>
      <vt:lpstr>Neighbourhood Clusters/Segments</vt:lpstr>
      <vt:lpstr>Battle of the Cities (CBD)</vt:lpstr>
      <vt:lpstr>Cafes</vt:lpstr>
      <vt:lpstr>Bars</vt:lpstr>
      <vt:lpstr>Restaurants</vt:lpstr>
      <vt:lpstr>Summary</vt:lpstr>
      <vt:lpstr>Limitations, assumptions, excuses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LOWE Michael</dc:creator>
  <cp:lastModifiedBy>LOWE Michael</cp:lastModifiedBy>
  <cp:revision>8</cp:revision>
  <dcterms:created xsi:type="dcterms:W3CDTF">2020-04-06T11:46:56Z</dcterms:created>
  <dcterms:modified xsi:type="dcterms:W3CDTF">2020-04-06T12:28:48Z</dcterms:modified>
</cp:coreProperties>
</file>